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3"/>
  </p:sldMasterIdLst>
  <p:notesMasterIdLst>
    <p:notesMasterId r:id="rId55"/>
  </p:notesMasterIdLst>
  <p:handoutMasterIdLst>
    <p:handoutMasterId r:id="rId56"/>
  </p:handoutMasterIdLst>
  <p:sldIdLst>
    <p:sldId id="256" r:id="rId4"/>
    <p:sldId id="272" r:id="rId5"/>
    <p:sldId id="280" r:id="rId6"/>
    <p:sldId id="257" r:id="rId7"/>
    <p:sldId id="276" r:id="rId8"/>
    <p:sldId id="324" r:id="rId9"/>
    <p:sldId id="325" r:id="rId10"/>
    <p:sldId id="307" r:id="rId11"/>
    <p:sldId id="323" r:id="rId12"/>
    <p:sldId id="322" r:id="rId13"/>
    <p:sldId id="326" r:id="rId14"/>
    <p:sldId id="342" r:id="rId15"/>
    <p:sldId id="348" r:id="rId16"/>
    <p:sldId id="327" r:id="rId17"/>
    <p:sldId id="341" r:id="rId18"/>
    <p:sldId id="343" r:id="rId19"/>
    <p:sldId id="346" r:id="rId20"/>
    <p:sldId id="344" r:id="rId21"/>
    <p:sldId id="347" r:id="rId22"/>
    <p:sldId id="308" r:id="rId23"/>
    <p:sldId id="319" r:id="rId24"/>
    <p:sldId id="309" r:id="rId25"/>
    <p:sldId id="310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15" r:id="rId34"/>
    <p:sldId id="316" r:id="rId35"/>
    <p:sldId id="317" r:id="rId36"/>
    <p:sldId id="336" r:id="rId37"/>
    <p:sldId id="337" r:id="rId38"/>
    <p:sldId id="338" r:id="rId39"/>
    <p:sldId id="359" r:id="rId40"/>
    <p:sldId id="360" r:id="rId41"/>
    <p:sldId id="361" r:id="rId42"/>
    <p:sldId id="363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45" r:id="rId5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5153"/>
  </p:normalViewPr>
  <p:slideViewPr>
    <p:cSldViewPr snapToGrid="0" snapToObjects="1">
      <p:cViewPr>
        <p:scale>
          <a:sx n="75" d="100"/>
          <a:sy n="75" d="100"/>
        </p:scale>
        <p:origin x="485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0F265C-9DF2-E8FB-C281-49A95720C6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8A12-072E-E9DD-75D8-792036B5C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0298-9D9B-42EE-9FBC-5BF5BA8C94E8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86D79-EFC6-014D-40F3-68F8FB024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9D36-8240-DBBB-128E-9E573BE9A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36C1-A97E-48B9-A38A-E4B8449736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30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15EC-E103-EA4C-8F3D-F70BFBFE368F}" type="datetimeFigureOut">
              <a:rPr lang="en-BD" smtClean="0"/>
              <a:t>12/07/2024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D39E-BF79-5044-9B9C-292D64001D9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03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Title of the Project</a:t>
            </a:r>
            <a:endParaRPr lang="en-B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9C879-EF2D-BA4E-B6A9-D4377737278E}"/>
              </a:ext>
            </a:extLst>
          </p:cNvPr>
          <p:cNvSpPr/>
          <p:nvPr userDrawn="1"/>
        </p:nvSpPr>
        <p:spPr>
          <a:xfrm>
            <a:off x="0" y="0"/>
            <a:ext cx="12192000" cy="15622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sz="2400" dirty="0">
                <a:latin typeface="Arial" panose="020B0604020202020204" pitchFamily="34" charset="0"/>
                <a:cs typeface="Arial" panose="020B0604020202020204" pitchFamily="34" charset="0"/>
              </a:rPr>
              <a:t>EEE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r>
              <a:rPr lang="en-BD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Course Title</a:t>
            </a:r>
            <a:r>
              <a:rPr lang="en-BD" sz="2400" dirty="0">
                <a:latin typeface="Arial" panose="020B0604020202020204" pitchFamily="34" charset="0"/>
                <a:cs typeface="Arial" panose="020B0604020202020204" pitchFamily="34" charset="0"/>
              </a:rPr>
              <a:t> Laboratory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D" sz="2800" dirty="0">
                <a:latin typeface="Arial" panose="020B0604020202020204" pitchFamily="34" charset="0"/>
                <a:cs typeface="Arial" panose="020B0604020202020204" pitchFamily="34" charset="0"/>
              </a:rPr>
              <a:t>Jan 202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BD" sz="2800" dirty="0">
                <a:latin typeface="Arial" panose="020B0604020202020204" pitchFamily="34" charset="0"/>
                <a:cs typeface="Arial" panose="020B0604020202020204" pitchFamily="34" charset="0"/>
              </a:rPr>
              <a:t>Level-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BD" sz="2800" dirty="0">
                <a:latin typeface="Arial" panose="020B0604020202020204" pitchFamily="34" charset="0"/>
                <a:cs typeface="Arial" panose="020B0604020202020204" pitchFamily="34" charset="0"/>
              </a:rPr>
              <a:t> Term-I Section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BD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BD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Demonstration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9C6A4-662A-4C47-AB70-4A7A449F40AE}"/>
              </a:ext>
            </a:extLst>
          </p:cNvPr>
          <p:cNvSpPr/>
          <p:nvPr userDrawn="1"/>
        </p:nvSpPr>
        <p:spPr>
          <a:xfrm>
            <a:off x="0" y="5968657"/>
            <a:ext cx="12192000" cy="8893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65755" algn="ctr"/>
                <a:tab pos="5731510" algn="r"/>
              </a:tabLst>
            </a:pPr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Bangladesh University of Engineering and Technology</a:t>
            </a:r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 of Electrical and Electronic Engineering</a:t>
            </a:r>
            <a:endParaRPr lang="en-B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B5FDC4-269D-0A46-8DED-E482158D8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84048"/>
          <a:stretch/>
        </p:blipFill>
        <p:spPr>
          <a:xfrm>
            <a:off x="1682496" y="6046044"/>
            <a:ext cx="793630" cy="7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21943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A532869-E847-B04C-9454-B1BBC68D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9C3B094-71D1-654C-855E-07B8BFC1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23745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3AA596F9-6385-224E-8B6A-50967833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CB05F73-B36B-5A48-81EA-E76B1357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18402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A8BE3A-860F-304A-9628-0D1C6721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F763A-9E9F-6745-958E-87128C40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44822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7E522AF0-01E9-C04B-A4BD-1E790BA6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6FE88DDB-FE65-5846-A692-EED395E9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04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2ED7D-C8C9-FC45-9D41-2B197068D5F8}"/>
              </a:ext>
            </a:extLst>
          </p:cNvPr>
          <p:cNvSpPr/>
          <p:nvPr userDrawn="1"/>
        </p:nvSpPr>
        <p:spPr>
          <a:xfrm>
            <a:off x="1" y="6457189"/>
            <a:ext cx="12192000" cy="4131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083A58-BF4A-C247-A39E-31621332A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r="84048"/>
          <a:stretch/>
        </p:blipFill>
        <p:spPr>
          <a:xfrm>
            <a:off x="51125" y="6457189"/>
            <a:ext cx="381361" cy="352979"/>
          </a:xfrm>
          <a:prstGeom prst="rect">
            <a:avLst/>
          </a:prstGeom>
        </p:spPr>
      </p:pic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76C60AE-BF9F-E948-A464-57EC6013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486" y="6501637"/>
            <a:ext cx="3968064" cy="3941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EEE </a:t>
            </a:r>
            <a:r>
              <a:rPr lang="en-US" dirty="0" err="1"/>
              <a:t>xyz</a:t>
            </a:r>
            <a:r>
              <a:rPr lang="en-US" dirty="0"/>
              <a:t> (202z) – Final Project Group A.XY</a:t>
            </a:r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CD1120D-AD02-624F-AC7B-A52A109E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0550" y="6507645"/>
            <a:ext cx="5000625" cy="37541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55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925-AD3C-084C-A393-173805EA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1771267"/>
            <a:ext cx="11201400" cy="1541744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BIT SYNCHRONOUS COUNTER</a:t>
            </a:r>
            <a:endParaRPr lang="en-B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3D65FC9-0D80-444D-8239-028EF0E63ED0}"/>
              </a:ext>
            </a:extLst>
          </p:cNvPr>
          <p:cNvSpPr txBox="1">
            <a:spLocks/>
          </p:cNvSpPr>
          <p:nvPr/>
        </p:nvSpPr>
        <p:spPr>
          <a:xfrm>
            <a:off x="3875060" y="5333200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Rabeya Salam Munira</a:t>
            </a:r>
            <a:endParaRPr lang="en-BD" sz="1400" b="1" dirty="0"/>
          </a:p>
          <a:p>
            <a:r>
              <a:rPr lang="en-BD" sz="2000" dirty="0"/>
              <a:t>1</a:t>
            </a:r>
            <a:r>
              <a:rPr lang="en-US" sz="2000" dirty="0"/>
              <a:t>9</a:t>
            </a:r>
            <a:r>
              <a:rPr lang="en-BD" sz="2000" dirty="0"/>
              <a:t>06</a:t>
            </a:r>
            <a:r>
              <a:rPr lang="en-US" sz="2000" dirty="0"/>
              <a:t>141</a:t>
            </a:r>
            <a:endParaRPr lang="en-BD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185C57D-A765-0B46-AE76-AD4244F426AB}"/>
              </a:ext>
            </a:extLst>
          </p:cNvPr>
          <p:cNvSpPr txBox="1">
            <a:spLocks/>
          </p:cNvSpPr>
          <p:nvPr/>
        </p:nvSpPr>
        <p:spPr>
          <a:xfrm>
            <a:off x="6117109" y="5333200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/>
              <a:t>Aliva</a:t>
            </a:r>
            <a:r>
              <a:rPr lang="en-US" sz="1400" b="1" dirty="0"/>
              <a:t> </a:t>
            </a:r>
            <a:r>
              <a:rPr lang="en-US" sz="1400" b="1" dirty="0" err="1"/>
              <a:t>Sadnim</a:t>
            </a:r>
            <a:r>
              <a:rPr lang="en-US" sz="1400" b="1" dirty="0"/>
              <a:t> Mahmud</a:t>
            </a:r>
            <a:endParaRPr lang="en-BD" sz="1400" b="1" dirty="0"/>
          </a:p>
          <a:p>
            <a:r>
              <a:rPr lang="en-BD" sz="2000" dirty="0"/>
              <a:t>1</a:t>
            </a:r>
            <a:r>
              <a:rPr lang="en-US" sz="2000" dirty="0"/>
              <a:t>9</a:t>
            </a:r>
            <a:r>
              <a:rPr lang="en-BD" sz="2000" dirty="0"/>
              <a:t>06</a:t>
            </a:r>
            <a:r>
              <a:rPr lang="en-US" sz="2000" dirty="0"/>
              <a:t>146</a:t>
            </a:r>
            <a:endParaRPr lang="en-BD" sz="2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A885CF-D2B7-2D4F-9C5B-F2B757DB520C}"/>
              </a:ext>
            </a:extLst>
          </p:cNvPr>
          <p:cNvSpPr txBox="1">
            <a:spLocks/>
          </p:cNvSpPr>
          <p:nvPr/>
        </p:nvSpPr>
        <p:spPr>
          <a:xfrm>
            <a:off x="8490051" y="5323751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Abrar </a:t>
            </a:r>
            <a:r>
              <a:rPr lang="en-US" sz="1400" b="1" dirty="0" err="1"/>
              <a:t>Faiaz</a:t>
            </a:r>
            <a:r>
              <a:rPr lang="en-US" sz="1400" b="1" dirty="0"/>
              <a:t> Eram </a:t>
            </a:r>
            <a:endParaRPr lang="en-BD" sz="1400" b="1" dirty="0"/>
          </a:p>
          <a:p>
            <a:r>
              <a:rPr lang="en-BD" sz="2000" dirty="0"/>
              <a:t>1</a:t>
            </a:r>
            <a:r>
              <a:rPr lang="en-US" sz="2000" dirty="0"/>
              <a:t>9</a:t>
            </a:r>
            <a:r>
              <a:rPr lang="en-BD" sz="2000" dirty="0"/>
              <a:t>06</a:t>
            </a:r>
            <a:r>
              <a:rPr lang="en-US" sz="2000" dirty="0"/>
              <a:t>167</a:t>
            </a:r>
            <a:endParaRPr lang="en-BD" sz="20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D4ABD83-8F2E-FD4E-B18C-2299D6E2E152}"/>
              </a:ext>
            </a:extLst>
          </p:cNvPr>
          <p:cNvSpPr txBox="1">
            <a:spLocks/>
          </p:cNvSpPr>
          <p:nvPr/>
        </p:nvSpPr>
        <p:spPr>
          <a:xfrm>
            <a:off x="2834641" y="2946380"/>
            <a:ext cx="6170054" cy="68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sz="28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– Group </a:t>
            </a:r>
            <a:r>
              <a:rPr lang="en-US" sz="2800" cap="sm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BD" sz="2800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4D790-E73F-7D4F-8076-2A1F198D2A5C}"/>
              </a:ext>
            </a:extLst>
          </p:cNvPr>
          <p:cNvSpPr txBox="1"/>
          <p:nvPr/>
        </p:nvSpPr>
        <p:spPr>
          <a:xfrm>
            <a:off x="9209846" y="2191542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0432FF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51145-FF9D-D648-9B44-04EEC1AA11EF}"/>
              </a:ext>
            </a:extLst>
          </p:cNvPr>
          <p:cNvSpPr txBox="1"/>
          <p:nvPr/>
        </p:nvSpPr>
        <p:spPr>
          <a:xfrm>
            <a:off x="512894" y="2516355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D" dirty="0">
              <a:solidFill>
                <a:srgbClr val="0432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DD0E05-51B9-E2C7-6B9F-CEA793A4CAC3}"/>
              </a:ext>
            </a:extLst>
          </p:cNvPr>
          <p:cNvSpPr/>
          <p:nvPr/>
        </p:nvSpPr>
        <p:spPr>
          <a:xfrm>
            <a:off x="1524" y="0"/>
            <a:ext cx="12192000" cy="15773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EEE 468 – VLSI Laboratory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 2024 Level -4 Term -2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 Demonstration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3D13A8-5A17-486B-E9DF-E5C58CDE53BA}"/>
              </a:ext>
            </a:extLst>
          </p:cNvPr>
          <p:cNvSpPr txBox="1"/>
          <p:nvPr/>
        </p:nvSpPr>
        <p:spPr>
          <a:xfrm>
            <a:off x="1527048" y="5335448"/>
            <a:ext cx="222628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Rokon</a:t>
            </a:r>
            <a:r>
              <a:rPr lang="en-US" sz="1400" b="1" dirty="0"/>
              <a:t> Uddin Mahmud</a:t>
            </a:r>
            <a:endParaRPr lang="en-BD" sz="1400" b="1" dirty="0"/>
          </a:p>
          <a:p>
            <a:r>
              <a:rPr lang="en-US" sz="2000" dirty="0"/>
              <a:t>     </a:t>
            </a:r>
            <a:r>
              <a:rPr lang="en-BD" sz="2000" dirty="0"/>
              <a:t>1</a:t>
            </a:r>
            <a:r>
              <a:rPr lang="en-US" sz="2000" dirty="0"/>
              <a:t>9</a:t>
            </a:r>
            <a:r>
              <a:rPr lang="en-BD" sz="2000" dirty="0"/>
              <a:t>06</a:t>
            </a:r>
            <a:r>
              <a:rPr lang="en-US" sz="2000" dirty="0"/>
              <a:t>140</a:t>
            </a:r>
            <a:endParaRPr lang="en-BD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E7F45E-D5EC-D44B-4184-76351617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74"/>
          <a:stretch/>
        </p:blipFill>
        <p:spPr>
          <a:xfrm>
            <a:off x="1801481" y="3889476"/>
            <a:ext cx="1647186" cy="14500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139805-9863-F9E4-184E-8C203721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21" y="3889476"/>
            <a:ext cx="1616951" cy="1434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22943-DA6D-D9F8-22AF-B77A5BBCD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695" y="3830060"/>
            <a:ext cx="1478999" cy="1493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EE9EA4-C7F8-8944-54C4-C6BB71E6A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526" y="3875524"/>
            <a:ext cx="1661694" cy="14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4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CEC7B-008E-F268-6268-3ECFD6C2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5FBA-9024-73EE-57CE-6B6F51AC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analysis: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96B82-270C-8866-3E8A-5AB988CE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26FDD-AE7E-5F2E-DBF0-D34AEAD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9541" y="6455694"/>
            <a:ext cx="5000625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C6EB-04B7-B7FF-8392-46E55C36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10</a:t>
            </a:fld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D6E91-842F-55B8-A66A-D0BA90D5A72C}"/>
              </a:ext>
            </a:extLst>
          </p:cNvPr>
          <p:cNvSpPr txBox="1"/>
          <p:nvPr/>
        </p:nvSpPr>
        <p:spPr>
          <a:xfrm>
            <a:off x="961053" y="1698171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A4EC7-3B59-D31E-5C37-16D7D37D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80" b="40639"/>
          <a:stretch/>
        </p:blipFill>
        <p:spPr bwMode="auto">
          <a:xfrm>
            <a:off x="961053" y="2476621"/>
            <a:ext cx="10164147" cy="2645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085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C15A6-B6A8-D816-AF35-B4246D98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C70-CAF8-DE99-C4D5-33A7D4F4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170B-6F6C-7CE9-FB61-5B4EEE32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A4034-C2D0-030F-7084-AD56E618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D9D10-EA3B-2373-7A27-AFC14808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11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C035-4E64-3889-1F4F-87AACF8259ED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3FE9E-35D4-BD06-0C75-6640FD835669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2416518" y="2331517"/>
            <a:ext cx="5539740" cy="3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2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7ADE7-9B71-9C65-88A6-9C0FE2C9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8A77-D6EF-E0CE-EB8E-C1BD789D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EDB7-32F1-FF79-13E8-F6AB16CB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5D12F-49BC-0A4D-3A3C-C13CA8F1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FC4C-E6BC-3789-C702-8F248578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12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A2E20-F0E0-3040-EF8F-9959B2FC4D5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1C343-FFB1-2F93-1F70-FAB0CF0FC61B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9" y="2318043"/>
            <a:ext cx="5131274" cy="15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3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7ADE7-9B71-9C65-88A6-9C0FE2C9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8A77-D6EF-E0CE-EB8E-C1BD789D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EDB7-32F1-FF79-13E8-F6AB16CB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5D12F-49BC-0A4D-3A3C-C13CA8F1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FC4C-E6BC-3789-C702-8F248578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13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A2E20-F0E0-3040-EF8F-9959B2FC4D5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1C343-FFB1-2F93-1F70-FAB0CF0FC61B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45" y="2509619"/>
            <a:ext cx="7706801" cy="33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8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81F8B-46F6-441F-5E6E-827ECBA7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2FA1-0E89-53CE-A732-FCF057E9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4DD2A-53B7-DA45-D229-E41DA3C4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BDC9-8763-74EB-C9E0-339859EE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3A7D7-AAEB-3D74-C156-0F3F7D7C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14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A5502-8387-FCC6-2DDB-E07EEB012FBC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0835F-D789-CBAD-6A53-C97EBE167A1F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29" y="2229535"/>
            <a:ext cx="6942708" cy="41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7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EBCC-5FB8-16A4-FC0A-92FB3EDCD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ECEB-8EAB-73DB-2AB7-282064AA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AA2DA-FC7A-F3BA-5412-719342E1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FD04E-B768-7F7F-CA42-7C4AEB2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B24DC-C7F4-583B-D610-E002F5DF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15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5EC83-24CE-271B-F798-6AD4B486D657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6BE54-410A-6CFE-2B37-E34037836928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62826-7C12-22DD-0ADC-D4074E9C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09"/>
          <a:stretch/>
        </p:blipFill>
        <p:spPr bwMode="auto">
          <a:xfrm>
            <a:off x="432486" y="2610119"/>
            <a:ext cx="5035253" cy="2720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C73EAD-45EC-3685-84FB-E27A6035AAE1}"/>
              </a:ext>
            </a:extLst>
          </p:cNvPr>
          <p:cNvCxnSpPr/>
          <p:nvPr/>
        </p:nvCxnSpPr>
        <p:spPr>
          <a:xfrm>
            <a:off x="5878286" y="1188720"/>
            <a:ext cx="0" cy="498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F2DB435-543F-8AEC-9398-6C0F2875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10119"/>
            <a:ext cx="5763207" cy="20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6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330C1-E2B8-656B-1294-F1C61E7E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01EB-DC16-E7C1-709B-0A39BD98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10D08-1002-370D-C937-401C3C32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A4382-AE65-3C46-0F7E-A3A23B56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F73AC-5A6B-7216-705A-29E8B4F5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16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14CBD-A21F-E7E3-CB5E-B649E830D91B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3FE559-3B59-E0DC-C801-73311B00A114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759A6-B647-FB57-F711-914E6050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46" y="2358610"/>
            <a:ext cx="5404332" cy="32809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F826A-FF80-8958-2D7B-F7B87004B6FE}"/>
              </a:ext>
            </a:extLst>
          </p:cNvPr>
          <p:cNvCxnSpPr/>
          <p:nvPr/>
        </p:nvCxnSpPr>
        <p:spPr>
          <a:xfrm>
            <a:off x="5878286" y="1188720"/>
            <a:ext cx="0" cy="498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F587CE-704C-17DC-97A2-8A135C83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859" y="2835754"/>
            <a:ext cx="5383762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3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137D9-FC43-AFB1-4862-CC7E4086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8CBA-DB9B-3BC5-79B6-362EE960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CD8CF-4501-71B7-6AC7-754D3B13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C3E35-280F-E5B2-9D96-07C9F395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230D0-F44C-F358-FBF1-D8C87E4B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17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6C503-7158-F969-5F8F-D54F7DE26153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2110E-9340-EDD4-052D-8D5417054016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DA12C6-9391-6728-8289-5DF9162EEF2C}"/>
              </a:ext>
            </a:extLst>
          </p:cNvPr>
          <p:cNvCxnSpPr/>
          <p:nvPr/>
        </p:nvCxnSpPr>
        <p:spPr>
          <a:xfrm>
            <a:off x="5878286" y="1188720"/>
            <a:ext cx="0" cy="498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8F30E7-EE7F-E242-C591-E125AAFD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4" y="2246582"/>
            <a:ext cx="5180042" cy="3447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2EDAD8-2BA1-8868-9A99-8BE79F90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0374"/>
            <a:ext cx="5623246" cy="3092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B5625A-C313-EDC8-B687-3CBF0B544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70" y="4621589"/>
            <a:ext cx="5289911" cy="9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1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7A7B2-70CB-BEB5-583A-BC0E3734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C4A7-E2B0-BD4B-9307-780DBA2D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246D-A494-B6E9-67A5-2C159D36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68E24-7395-A3D5-AA75-64B59DE2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5E385-973E-DBFA-6ED5-47FEECF2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18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AA81B-739C-741D-EB15-A4AC768BD86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6F27B-E471-2BBB-AE0B-DBD6BE68AD0E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41" y="2229534"/>
            <a:ext cx="5547938" cy="3755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5860"/>
          <a:stretch/>
        </p:blipFill>
        <p:spPr>
          <a:xfrm>
            <a:off x="6096000" y="1878306"/>
            <a:ext cx="5679248" cy="1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0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7ADE7-9B71-9C65-88A6-9C0FE2C9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8A77-D6EF-E0CE-EB8E-C1BD789D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EDB7-32F1-FF79-13E8-F6AB16CB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5D12F-49BC-0A4D-3A3C-C13CA8F1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FC4C-E6BC-3789-C702-8F248578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19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A2E20-F0E0-3040-EF8F-9959B2FC4D5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1C343-FFB1-2F93-1F70-FAB0CF0FC61B}"/>
              </a:ext>
            </a:extLst>
          </p:cNvPr>
          <p:cNvSpPr txBox="1"/>
          <p:nvPr/>
        </p:nvSpPr>
        <p:spPr>
          <a:xfrm>
            <a:off x="1722664" y="1860202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Testbench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40" y="2419809"/>
            <a:ext cx="8154107" cy="36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3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012B-84B9-7349-A96C-D843A369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899E-188D-E346-BD75-A52C25C2C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RTL code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code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6421-CA9E-E344-9555-2F9A2A51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</a:t>
            </a:fld>
            <a:endParaRPr lang="en-B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EB6EC-D213-9F48-8356-86C62AC1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Final Project Group </a:t>
            </a:r>
            <a:r>
              <a:rPr lang="en-US" dirty="0" smtClean="0"/>
              <a:t>05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09732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B6F6-F346-BF51-87F8-D0BE36AA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EBF22-F1DD-122F-8F35-E4390261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94B63-1E80-B2E3-F074-31E9BFA6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2DF18-31DE-EE2E-F0E8-5C301DD3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20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A2EAA-5A8C-7F5F-C1F2-6A4864D67915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34248" y="5251149"/>
            <a:ext cx="6879696" cy="1103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48" y="1934899"/>
            <a:ext cx="6015958" cy="317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0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54ED8-9093-F487-44C4-46BDC893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2704-0060-BDF0-5E70-A2A5636B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Verification: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B5CE2-BF10-14AD-9466-81013C7A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02104-265B-5A77-2EAD-9EAD675C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5480" y="6507645"/>
            <a:ext cx="4065695" cy="375412"/>
          </a:xfrm>
        </p:spPr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  <a:p>
            <a:pPr algn="ctr"/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0F25-8154-8BF5-D82D-2C4890F1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21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AB2DA-5ACD-3AA5-A6CD-32CA50847292}"/>
              </a:ext>
            </a:extLst>
          </p:cNvPr>
          <p:cNvSpPr txBox="1"/>
          <p:nvPr/>
        </p:nvSpPr>
        <p:spPr>
          <a:xfrm>
            <a:off x="1427584" y="146490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8EB922A5-6FD1-65E1-BE9D-C1A1C7D2B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4" r="2422"/>
          <a:stretch/>
        </p:blipFill>
        <p:spPr bwMode="auto">
          <a:xfrm>
            <a:off x="538822" y="1823917"/>
            <a:ext cx="11400052" cy="360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8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C4F4-2761-23FF-C949-FC86116B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45A90-4EF4-5605-31C8-E2796B696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clock period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ADEB8-EAA1-EC3C-3C9D-A826FE23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A4605-C804-DF02-F14F-83BD074C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86086-2A63-31E2-F378-23AC99F3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22</a:t>
            </a:fld>
            <a:endParaRPr lang="en-B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04B77-AA8E-5898-7127-4807FDA8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08" y="2145447"/>
            <a:ext cx="5238750" cy="36290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106052" y="2535555"/>
            <a:ext cx="28194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6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ADFF-9467-DD88-0148-A5B5D87B1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clock period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070D2-15D0-2B3F-836D-8616AB71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148D2-29ED-1F1C-9C60-96318860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360F-31AE-1C1B-D3CE-AD72D9DF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23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B03787-F2F2-3742-CE53-5951FE02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34" y="2352583"/>
            <a:ext cx="5408672" cy="3245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3B7BC-30E0-6C0F-6DC2-105C9B80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52" y="2332580"/>
            <a:ext cx="5667375" cy="3371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785C4F4-2761-23FF-C949-FC86116B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3124200" y="5430552"/>
            <a:ext cx="5943600" cy="7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AC3D-7AA8-808C-9D9B-7EE8E439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244E-0E3F-1E7C-B554-CDFB4C1F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clock period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5537E-EFA9-FFC3-EE75-2042E648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E889-DC16-4B63-0F59-B8563EAE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045E-9C26-340B-26DD-E7BB5EE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24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F9AA0-1196-B34E-5AF6-6C1B9186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5" y="1983041"/>
            <a:ext cx="5486400" cy="3724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E0D459-0F14-E70F-4C91-A2EC5A29D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55" y="2252154"/>
            <a:ext cx="5581650" cy="35433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15262" y="5899006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clock period is </a:t>
            </a:r>
            <a:r>
              <a:rPr lang="en-US" dirty="0" smtClean="0"/>
              <a:t>40 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7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AA901-7C6A-10DA-BDCE-A8D78700E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012-D39D-1CA7-CA39-AA2D4829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0DC8-72E6-85F2-9E04-791CD01D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input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0AD12-4340-32DB-CAF8-043813CC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0CFDC-83F5-4F0F-23EB-D494EC07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9ECF-617F-4641-6BB2-EBF8131F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25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6DFE4-F2F6-3AEA-3B8F-BDEF83C8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17" y="2006862"/>
            <a:ext cx="5257800" cy="38385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7847398" y="3103254"/>
            <a:ext cx="2800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02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F2242-2CD8-6013-90A0-F8186ED3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940C-DA75-4AB4-1DF4-0B5571EB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ADDA9-A6FC-F04C-77BD-8D427DAB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 VS input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B1B37-E839-6DF5-F37F-25E9E7EF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47324-D13F-6134-3608-25812C8C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A241-F4F6-DEDC-FF69-C1605A18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26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397656-9994-C591-E7DA-45A91D8B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46" y="2302137"/>
            <a:ext cx="5543550" cy="3248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669741-6B40-8F53-336E-468F735C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2316424"/>
            <a:ext cx="5391150" cy="321945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362325" y="5658485"/>
            <a:ext cx="5943600" cy="7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2309-C94E-6BC3-F496-CE5D367F0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8C0A-CD52-658F-77C3-09648FDC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F7BE-528E-F12B-5B41-6A3EC4739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input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C22BC-BB94-CAD8-F8A2-3AC1FD4F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FFAE6-BD85-7606-61BE-A5BDAC4C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7D46F-19AF-21A9-BC28-708625FE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27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E39EE-3D6D-E326-BE82-0BAB4540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47" y="2336353"/>
            <a:ext cx="5476875" cy="3286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14E6C9-57F8-1670-2098-4E859535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2116455"/>
            <a:ext cx="5524500" cy="3295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34313" y="5850374"/>
            <a:ext cx="349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input Delay is </a:t>
            </a:r>
            <a:r>
              <a:rPr lang="en-US" dirty="0" smtClean="0"/>
              <a:t>12 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2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9756E-275A-7590-C7C3-7BC09EBA9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1F64-60E9-F859-3F83-51D83087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F29D-17BC-DDB5-75AC-CAFE4ECE6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output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70EA9-16C3-8874-A697-2775DA8F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B14A6-C59B-A34A-429D-8ACE6548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66ACE-B4CE-5F6F-8A89-4DF8B32B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28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A5FF0-24FB-CAB9-68A3-15FA02A9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422" y="1902142"/>
            <a:ext cx="4943475" cy="37242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649857" y="2178845"/>
            <a:ext cx="28289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59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CDF5-9836-95E0-EC26-0F473BBC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E5E1-7BA9-5650-F56A-AF5A4DB5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82F9-0FC3-E429-367B-BB34F44A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output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24B35-0E4E-AFE9-5ECB-83F4C153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BEF7C-F14A-721F-47A1-D3CAAD7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BCB9A-ADD3-134A-0FC6-313C925F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29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DAC87-8B90-CC30-5396-49D2B209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8" y="2163388"/>
            <a:ext cx="5534025" cy="3362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B8E44-2732-A591-E6FC-2039B593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2" y="2087880"/>
            <a:ext cx="5600700" cy="3352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381652" y="5460394"/>
            <a:ext cx="5943600" cy="8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2C38B-4AC5-9248-B4C6-67239E72D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presents a 12-bit synchronous counter designed to perform up/down counting operations based on a control signal.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counter incorporates several control inputs: Load, Up/Down, Reset, and Enable. When the Load signal is high, the counter will be loaded with a 12-bit value from the input bus A[11:0]. The Up/Down signal determines the direction of the count: up for high, down for low. The Reset signal forces the counter to zero. The Enable signal controls the overall operation of the counter, allowing it to be paused when low.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counter is driven by a clock signal and operates synchronously with the positive edge of the clock.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 dirty="0"/>
              <a:t>EEE 468 (2024) – Final Project Group </a:t>
            </a:r>
            <a:r>
              <a:rPr lang="en-US" dirty="0" smtClean="0"/>
              <a:t>05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2B1C3D-B08D-D14D-A3BD-DCF2567A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0586" y="6482588"/>
            <a:ext cx="6310364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78554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7F600-3C84-D6CA-63D8-1E1DE07E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4EFE-708A-A04A-41B0-8AABCA26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8457"/>
            <a:ext cx="10058400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1263-03C9-4D12-6DF5-615F7760F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output Delay: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F18E0-1FF4-AE31-CF97-D304B57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41C31-BB37-EDCD-5488-432EA1E9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9B5B3-F1F5-3BF3-BC2F-28A32184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30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A330A-4A9E-9370-0C85-BCC580E3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8" y="2295432"/>
            <a:ext cx="5372100" cy="331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43DA2-D291-7250-60D8-E7C1BF4B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78" y="2295432"/>
            <a:ext cx="5534025" cy="3333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64884" y="5850374"/>
            <a:ext cx="367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output Delay is </a:t>
            </a:r>
            <a:r>
              <a:rPr lang="en-US" dirty="0" smtClean="0"/>
              <a:t>24 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6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D071-96F1-50A3-7CDD-625C74EF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B267-D687-A5A5-4AE7-E157F83AD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setup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E077F-67E0-D2BB-723C-CF93CBE0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573530" y="6468197"/>
            <a:ext cx="5000625" cy="375412"/>
          </a:xfrm>
        </p:spPr>
        <p:txBody>
          <a:bodyPr/>
          <a:lstStyle/>
          <a:p>
            <a:pPr algn="ctr"/>
            <a:r>
              <a:rPr lang="en-US" dirty="0" smtClean="0"/>
              <a:t>EEE 468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E2401-FA7E-8AAC-9258-E80C779D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31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DA448-B095-583C-78F9-28B38AAB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68" y="2125980"/>
            <a:ext cx="5591175" cy="32766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8185026" y="1671636"/>
            <a:ext cx="33147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7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8C5A-8559-C235-CC72-0139F09A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AC6A-83C4-FB48-5920-DCD53ECD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setup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6000-FCF1-255E-A147-2AE09626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AE944-B634-3D76-F737-5F60F78E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85DD7-4420-B5F2-CC9A-9A90DA70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32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D5F3A-125F-A14D-1090-62588C7B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" y="2384857"/>
            <a:ext cx="5572125" cy="3295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1ED63-A7C7-3EAE-27EC-733FE9CB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91" y="2346757"/>
            <a:ext cx="5572125" cy="337185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18548" y="5684482"/>
            <a:ext cx="5943600" cy="7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0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8792-25DD-B044-3F8E-7C73E15F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9E375-1359-1FC1-13C7-F465D4AA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setup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0DBF-A176-B559-3E06-607187FD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96DA-FA45-068A-B231-B6BD60FD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F36C6-A080-00F3-CBE4-DC5CB9DC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33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79589-BFA9-9BED-5E83-EBD6000F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28" y="2135505"/>
            <a:ext cx="5562600" cy="325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2271B-396F-D198-B7E0-C2F5E92B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28" y="1830705"/>
            <a:ext cx="5581650" cy="335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69023" y="5770483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setup time is </a:t>
            </a:r>
            <a:r>
              <a:rPr lang="en-US" dirty="0" smtClean="0"/>
              <a:t>2 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74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455D-B905-06FD-BA4B-E9637C71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761D-25E9-1E52-FC96-FE1AA2C1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0A5C7-A30B-3EE0-851F-C752DF37D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vs hold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C96CA-11B0-58BC-39FA-70DE2967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960F7-5EA2-EBED-833D-8FF3BAB5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E6BA1-A1A7-146E-7AF6-E5993E25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34</a:t>
            </a:fld>
            <a:endParaRPr lang="en-B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2622B-3ADC-4FC4-6506-467DBA33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22" y="2008387"/>
            <a:ext cx="6010275" cy="39243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24575" y="2228850"/>
            <a:ext cx="32766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75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9930-7183-5BC2-3F1A-E1EBAA491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8D13-68ED-947F-AC18-11BBCB04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698FD-F2DF-758F-1F6C-5F1899F9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Hold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50C6D-9B97-6D8B-50F1-56E1BB3D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1D008-6E71-887C-38C8-B4B30625B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665F-095C-F663-BB5A-5C639DB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35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975F6E-19A1-B2F7-D0FD-A2976B81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20" y="2315360"/>
            <a:ext cx="5638800" cy="338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7961F1-9936-96DE-89D7-69727258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315360"/>
            <a:ext cx="5619750" cy="33909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124200" y="3029902"/>
            <a:ext cx="5943600" cy="7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4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Optimization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93DF5-D442-6347-A487-DCC776AC5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vs Hold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36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28A2E-BFBE-3C42-1984-148ACD87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04" y="2244986"/>
            <a:ext cx="5553075" cy="3362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2A179-9750-0B6F-699E-0C5CF535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2244986"/>
            <a:ext cx="5581650" cy="3381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50205" y="5879333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Optimized hold time is </a:t>
            </a:r>
            <a:r>
              <a:rPr lang="en-US" dirty="0" smtClean="0"/>
              <a:t>0.8 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0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Optimization: (Final)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37</a:t>
            </a:fld>
            <a:endParaRPr lang="en-BD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44" y="1655317"/>
            <a:ext cx="8170416" cy="43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Optimization: (Final)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46" y="2065249"/>
            <a:ext cx="6051776" cy="28529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38</a:t>
            </a:fld>
            <a:endParaRPr lang="en-BD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7" y="2095296"/>
            <a:ext cx="4867500" cy="26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3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Optimization: (Final)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39</a:t>
            </a:fld>
            <a:endParaRPr lang="en-B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5" y="1572528"/>
            <a:ext cx="4596526" cy="387609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63" y="1685676"/>
            <a:ext cx="4557213" cy="36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2C38B-4AC5-9248-B4C6-67239E72D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12-bit synchronous counter is a digital circuit capable of counting up or down in binary code, synchronized to a common clock signal. This project focuses on designing and implementing such a counter with several control inputs to enhance its functionality.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incorporating control signals like Load, Up/Down, Reset, and Enable, the counter can be configured to perform various counting operations. This flexibility makes it suitable for a wide range of applications, including timing circuits, frequency dividers, and digital signal processing systems.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2B1C3D-B08D-D14D-A3BD-DCF2567A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0586" y="6482588"/>
            <a:ext cx="6310364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84699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244E-6EC4-6944-DAE3-3C0D717B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4A3-5B76-39D6-FD30-DF4AF261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Optimization: (Final – high effort)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543A-91DF-32D6-CE7C-1F19669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BE0D-3B07-2448-96C2-A8A2C64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C613-C6FB-B5BA-F340-E496C60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40</a:t>
            </a:fld>
            <a:endParaRPr lang="en-BD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77" y="1188720"/>
            <a:ext cx="6929446" cy="4738286"/>
          </a:xfrm>
        </p:spPr>
      </p:pic>
    </p:spTree>
    <p:extLst>
      <p:ext uri="{BB962C8B-B14F-4D97-AF65-F5344CB8AC3E}">
        <p14:creationId xmlns:p14="http://schemas.microsoft.com/office/powerpoint/2010/main" val="1403078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BCF6-12C8-C904-9331-90B7C8EE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ACE7-9FC5-69EE-D46B-0AB9217F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54259"/>
            <a:ext cx="10058400" cy="729006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A929-D301-B362-7D09-51D1AA743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CF0C-0705-C9B6-A24D-E69C7387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12F08-3AB3-CEF6-28B3-78EC5207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A0622-BCAB-9B56-F022-F4913B4F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41</a:t>
            </a:fld>
            <a:endParaRPr lang="en-BD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E6AEBB-AC0D-DDC3-660C-4F2CA4442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349827"/>
              </p:ext>
            </p:extLst>
          </p:nvPr>
        </p:nvGraphicFramePr>
        <p:xfrm>
          <a:off x="506027" y="2139518"/>
          <a:ext cx="11354539" cy="3895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3925">
                  <a:extLst>
                    <a:ext uri="{9D8B030D-6E8A-4147-A177-3AD203B41FA5}">
                      <a16:colId xmlns:a16="http://schemas.microsoft.com/office/drawing/2014/main" val="131911450"/>
                    </a:ext>
                  </a:extLst>
                </a:gridCol>
                <a:gridCol w="515140">
                  <a:extLst>
                    <a:ext uri="{9D8B030D-6E8A-4147-A177-3AD203B41FA5}">
                      <a16:colId xmlns:a16="http://schemas.microsoft.com/office/drawing/2014/main" val="3839852454"/>
                    </a:ext>
                  </a:extLst>
                </a:gridCol>
                <a:gridCol w="515140">
                  <a:extLst>
                    <a:ext uri="{9D8B030D-6E8A-4147-A177-3AD203B41FA5}">
                      <a16:colId xmlns:a16="http://schemas.microsoft.com/office/drawing/2014/main" val="2719411289"/>
                    </a:ext>
                  </a:extLst>
                </a:gridCol>
                <a:gridCol w="515140">
                  <a:extLst>
                    <a:ext uri="{9D8B030D-6E8A-4147-A177-3AD203B41FA5}">
                      <a16:colId xmlns:a16="http://schemas.microsoft.com/office/drawing/2014/main" val="3881525042"/>
                    </a:ext>
                  </a:extLst>
                </a:gridCol>
                <a:gridCol w="626948">
                  <a:extLst>
                    <a:ext uri="{9D8B030D-6E8A-4147-A177-3AD203B41FA5}">
                      <a16:colId xmlns:a16="http://schemas.microsoft.com/office/drawing/2014/main" val="1870274926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1974143013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602251987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32777432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79547844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967798768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414098405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68568013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84118234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263645736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539331389"/>
                    </a:ext>
                  </a:extLst>
                </a:gridCol>
                <a:gridCol w="745526">
                  <a:extLst>
                    <a:ext uri="{9D8B030D-6E8A-4147-A177-3AD203B41FA5}">
                      <a16:colId xmlns:a16="http://schemas.microsoft.com/office/drawing/2014/main" val="617444583"/>
                    </a:ext>
                  </a:extLst>
                </a:gridCol>
              </a:tblGrid>
              <a:tr h="3060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Design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Floorplan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Core to io boundaries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Density (%)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Routing overflow (%)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Power (uW)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Area (um2)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622567241"/>
                  </a:ext>
                </a:extLst>
              </a:tr>
              <a:tr h="5982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Width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Height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Area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Core to Left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Core to Right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Core to Top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Core to Bottom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Horizontal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Vertical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Internal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Switching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Leakage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25231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27.585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21.99087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7.15901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0.01063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29.16051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333998140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498.75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56.146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21.99099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6.30091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0.01063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28.30253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602291554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72.096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21.99293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6.00114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0.01063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28.0047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701057690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67.976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21.99325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6.02615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0.01063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28.03003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335363515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v05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287.47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80.309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21.99262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5.93908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0.01063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27.94234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195.282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5" marR="5975" marT="5975" marB="0" anchor="ctr"/>
                </a:tc>
                <a:extLst>
                  <a:ext uri="{0D108BD9-81ED-4DB2-BD59-A6C34878D82A}">
                    <a16:rowId xmlns:a16="http://schemas.microsoft.com/office/drawing/2014/main" val="1671906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14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6AE8F-C25A-BA9A-DAAC-DFA5908F8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54B7-3CB4-56DD-2AE2-CDFB8A7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8A6F3-19E2-2CF4-D88B-B2CC0C5F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96775-B882-5DB1-01E8-26ABBDCA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C1844-FF2D-5A18-CB62-161C5941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42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D55E4-1DEE-A10F-60F9-483AFFC6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78" y="2796312"/>
            <a:ext cx="5398118" cy="3039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1E8F8-A003-5A53-46D3-838E98A4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21" y="1260629"/>
            <a:ext cx="7707105" cy="1397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88DE03-657C-8683-92FD-55A666623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192" y="1260629"/>
            <a:ext cx="1554601" cy="136728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1BB5706-81CB-8174-D354-0C5B7F26470B}"/>
              </a:ext>
            </a:extLst>
          </p:cNvPr>
          <p:cNvSpPr txBox="1">
            <a:spLocks/>
          </p:cNvSpPr>
          <p:nvPr/>
        </p:nvSpPr>
        <p:spPr>
          <a:xfrm>
            <a:off x="4400550" y="6434756"/>
            <a:ext cx="5000625" cy="3754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12 Bits Synchronous Counter </a:t>
            </a:r>
            <a:endParaRPr lang="en-BD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2C8BF08-F9AC-AC2A-3F93-7EE7476FDF7B}"/>
              </a:ext>
            </a:extLst>
          </p:cNvPr>
          <p:cNvSpPr txBox="1">
            <a:spLocks/>
          </p:cNvSpPr>
          <p:nvPr/>
        </p:nvSpPr>
        <p:spPr>
          <a:xfrm>
            <a:off x="11563350" y="6654038"/>
            <a:ext cx="521970" cy="3085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C29D53-9981-884B-B5B6-B5743DF81FD1}" type="slidenum">
              <a:rPr lang="en-BD" smtClean="0"/>
              <a:pPr/>
              <a:t>43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292807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C549-D8C2-E7A1-059F-10E86F6B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6BEA041-219B-1705-646A-0505DFAB4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929" y="2878603"/>
            <a:ext cx="5533420" cy="29852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3ADEC-2141-A4F0-8504-02D95FFF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B5706-81CB-8174-D354-0C5B7F26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8BF08-F9AC-AC2A-3F93-7EE7476F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43</a:t>
            </a:fld>
            <a:endParaRPr lang="en-B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6B944-B228-1B23-03F6-A30D55C9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80821"/>
            <a:ext cx="7707105" cy="1397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69FEF-8EC9-3CF5-355B-B28764E4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905" y="1661325"/>
            <a:ext cx="1683990" cy="12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14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1910-B0ED-C7B4-D8EB-3997AFF2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85A15D-C4F7-371F-A396-EAC6D381C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585" y="2891301"/>
            <a:ext cx="5537131" cy="3172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D09EA-DF6A-1B91-AD23-67F29542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FE009-5979-8D79-DA79-7C522265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FC32C-2153-D03B-D528-57C2D8F1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44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8D03D-9478-626F-AB99-0E71B9BEA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05" y="1661324"/>
            <a:ext cx="1019175" cy="1229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806CA-81F1-1A23-DACB-4524FFCE7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493520"/>
            <a:ext cx="7707105" cy="13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2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D8753-A707-3A51-FF23-6333AAF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10F62-120A-154E-5E37-E77B3439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B7AC4-D103-2637-7422-FBDCF3C4A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DD7D5-630F-4E0D-83C9-86880A4A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45</a:t>
            </a:fld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F451F-4C1D-2286-E5CA-B90F6182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91" y="2772978"/>
            <a:ext cx="6204683" cy="3488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E671A-6E47-71E1-C468-D85067B4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915" y="1551039"/>
            <a:ext cx="965072" cy="106086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3D83EA-97DB-73E4-18F1-69BA20B21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375578"/>
            <a:ext cx="7793115" cy="12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99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79C2-F21E-DAD1-3AAC-7FCB6599A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BFD8-CBB1-A729-86D0-69846B29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9DECD1-FE63-3DF1-EB67-0A8FAD8F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325" y="2662361"/>
            <a:ext cx="5549376" cy="29788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E2491-5020-B563-4375-A11025E6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B5F7-20C4-C869-430F-69539B1F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A04A3-7920-13E4-801D-7FD9FDD7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46</a:t>
            </a:fld>
            <a:endParaRPr lang="en-BD" dirty="0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BF573E1D-2DF3-B856-EA45-E2E73FE0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12" y="1423031"/>
            <a:ext cx="7793115" cy="1236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2F9BB8-1A7C-EBAC-C827-2D19FACE7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04" y="1552943"/>
            <a:ext cx="1441141" cy="11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8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4210-EF39-4141-E8C5-C4C7539A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v-02]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A584-5025-780F-A0DE-C83F7BAC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88C8-4CCD-579D-7C71-CA50A8A7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9C863-10F4-3BB5-976D-CC473232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47</a:t>
            </a:fld>
            <a:endParaRPr lang="en-B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D15F96-319F-AA7C-B534-08E3FD076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013" y="1493838"/>
            <a:ext cx="5115974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99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B7DA-531A-4331-C667-F5D3B5BF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Optimization:[v-02]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E771C-47EB-19A5-9B1D-E70BDB86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46F94-7865-AD88-9973-D09E232B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08BC-D463-7415-B472-83CDEA97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48</a:t>
            </a:fld>
            <a:endParaRPr lang="en-B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EE1672-B426-7C73-94AB-462042CD9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925" y="1493838"/>
            <a:ext cx="8470150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06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12D6-7581-1476-C2BD-7D4724E1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Optimization:[v-02]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8A521-A907-681C-37E4-36E2BF9E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DF50-2786-6E40-D433-B03F9A46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83FF2-AE4A-EF86-7CF8-14ED54E6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49</a:t>
            </a:fld>
            <a:endParaRPr lang="en-B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2D8D8-483A-0B0C-B089-4F5FF6C79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651245"/>
            <a:ext cx="4962062" cy="3160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DFC7B-526D-376C-406D-242A153E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63" y="1651245"/>
            <a:ext cx="4097816" cy="32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1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RTL design code: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82DF7523-28E5-1646-96D1-1E49DDA9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21E8-327F-36B9-CE27-64F5C3F9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08" y="1303019"/>
            <a:ext cx="6550090" cy="47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4E34-A23C-0677-189E-608F1763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Optimization:[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v-05]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DED66-ECF9-271C-297A-A1712159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5A861-5091-B355-82F2-F1FB064BC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85E5A-104C-1657-1BD6-51F8128E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50</a:t>
            </a:fld>
            <a:endParaRPr lang="en-B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E4157-62F3-9D7D-BCD6-5BAEADEBB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091" y="1493838"/>
            <a:ext cx="5103818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7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3F67E-98D1-108C-C568-7DE34E0C3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772A-0E0F-140E-090B-45DE67E1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836" y="2413208"/>
            <a:ext cx="5980922" cy="1664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DA019-89F6-8F5F-6595-11CA95464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772B5-0708-1D46-B55F-65F37F7D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4045B-D435-F93E-1E4E-672AF23F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51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47032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6B3EC-FB73-E350-DB10-B31D4BC88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BE79-74A9-0B36-2BDA-9A91B262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code: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67414-FBBB-DBE1-02AB-0B456BAF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6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770043E-8D7E-4904-066B-4A3FB79E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66FFB83-B181-2BC6-84C9-93FF4FCB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5C7A4-3FBC-6A91-0D84-526A1C2EA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97" b="49022"/>
          <a:stretch/>
        </p:blipFill>
        <p:spPr bwMode="auto">
          <a:xfrm>
            <a:off x="520959" y="1455420"/>
            <a:ext cx="4909457" cy="3947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26D8E3-7227-EC00-00F9-D425C9C5E038}"/>
              </a:ext>
            </a:extLst>
          </p:cNvPr>
          <p:cNvCxnSpPr/>
          <p:nvPr/>
        </p:nvCxnSpPr>
        <p:spPr>
          <a:xfrm>
            <a:off x="5878286" y="1188720"/>
            <a:ext cx="0" cy="498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77004B0-8655-4703-1427-F04FDE936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70"/>
          <a:stretch/>
        </p:blipFill>
        <p:spPr bwMode="auto">
          <a:xfrm>
            <a:off x="6248400" y="1494443"/>
            <a:ext cx="5684520" cy="3908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15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13FF7-771D-7430-CB7C-FABAD6B3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524C-D6A1-834A-0028-0A9A114B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code: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05A87-F6D1-44E8-E367-A2513190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7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3F68D4B-1CB9-0215-2FC6-55A88B54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8EA85688-1648-65D1-632A-85E961B3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159A3-A9B7-55B8-46CB-67D1F83B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1610710"/>
            <a:ext cx="5943600" cy="37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2400-1877-56A7-33F0-A18E97C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analysis: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AF3E5-9031-17DE-7CF2-4FCFFC67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C7F3-89C1-4A93-4496-CE8A2813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9541" y="6455694"/>
            <a:ext cx="5000625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C0D2-8A46-9EC2-2D47-5581697B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8</a:t>
            </a:fld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1DFDC-0EB7-C35C-F78E-DF6E644BA5FC}"/>
              </a:ext>
            </a:extLst>
          </p:cNvPr>
          <p:cNvSpPr txBox="1"/>
          <p:nvPr/>
        </p:nvSpPr>
        <p:spPr>
          <a:xfrm>
            <a:off x="961053" y="1698171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C8602-1624-378E-1AA6-E0E1DF45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3" y="2576954"/>
            <a:ext cx="4902917" cy="18999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FA9BD3-2318-E99A-C276-48B3D0D1EB28}"/>
              </a:ext>
            </a:extLst>
          </p:cNvPr>
          <p:cNvCxnSpPr>
            <a:stCxn id="2" idx="2"/>
          </p:cNvCxnSpPr>
          <p:nvPr/>
        </p:nvCxnSpPr>
        <p:spPr>
          <a:xfrm>
            <a:off x="6096000" y="1188720"/>
            <a:ext cx="0" cy="502546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56BEBF-0CB0-094B-F461-65E51D60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59" y="2027996"/>
            <a:ext cx="5439747" cy="29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4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0584-1BF5-4B80-A264-90A5052A4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12A5-1CD9-D541-859A-8FE5E5C0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Testbench analysis: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95C52-A19D-0430-7F8A-28913E1B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(2024) – Final Project Group 05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5287F-A50D-FDC5-F1FA-3F11793E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9541" y="6455694"/>
            <a:ext cx="5000625" cy="375412"/>
          </a:xfrm>
        </p:spPr>
        <p:txBody>
          <a:bodyPr/>
          <a:lstStyle/>
          <a:p>
            <a:r>
              <a:rPr lang="en-US" dirty="0"/>
              <a:t>12 Bits Synchronous Counter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8CAAD-67A1-3AA1-6EC7-E7C2C0A3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9</a:t>
            </a:fld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FDF85-4481-F370-7A76-95BBF24C7283}"/>
              </a:ext>
            </a:extLst>
          </p:cNvPr>
          <p:cNvSpPr txBox="1"/>
          <p:nvPr/>
        </p:nvSpPr>
        <p:spPr>
          <a:xfrm>
            <a:off x="961053" y="1698171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4A077-09C2-E5A5-0616-F4617D4A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0" y="2340668"/>
            <a:ext cx="9585649" cy="3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4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47B6F096E9BB45A8FB1507A4E7BABF" ma:contentTypeVersion="8" ma:contentTypeDescription="Create a new document." ma:contentTypeScope="" ma:versionID="54692ac05bcda39088934fc0ddee5eee">
  <xsd:schema xmlns:xsd="http://www.w3.org/2001/XMLSchema" xmlns:xs="http://www.w3.org/2001/XMLSchema" xmlns:p="http://schemas.microsoft.com/office/2006/metadata/properties" xmlns:ns2="82bd9818-2aa3-4808-ab69-e919878e81b7" targetNamespace="http://schemas.microsoft.com/office/2006/metadata/properties" ma:root="true" ma:fieldsID="11dddad0e43ed4925a666233b9949605" ns2:_="">
    <xsd:import namespace="82bd9818-2aa3-4808-ab69-e919878e81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d9818-2aa3-4808-ab69-e919878e8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71C6D-FC38-4247-928E-A26807978D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d9818-2aa3-4808-ab69-e919878e81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63AEBC-AFA8-4930-83BC-C895BC6F2D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{05D23346-88B9-1E48-85E6-2D29E7791F05}tf10001067</Template>
  <TotalTime>875</TotalTime>
  <Words>1386</Words>
  <Application>Microsoft Office PowerPoint</Application>
  <PresentationFormat>Widescreen</PresentationFormat>
  <Paragraphs>364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Narrow</vt:lpstr>
      <vt:lpstr>Calibri</vt:lpstr>
      <vt:lpstr>Century Gothic</vt:lpstr>
      <vt:lpstr>Garamond</vt:lpstr>
      <vt:lpstr>Times New Roman</vt:lpstr>
      <vt:lpstr>Wingdings</vt:lpstr>
      <vt:lpstr>Savon</vt:lpstr>
      <vt:lpstr>12 BIT SYNCHRONOUS COUNTER</vt:lpstr>
      <vt:lpstr>Outline</vt:lpstr>
      <vt:lpstr> Abstract</vt:lpstr>
      <vt:lpstr>Introduction</vt:lpstr>
      <vt:lpstr>RTL design code:</vt:lpstr>
      <vt:lpstr>Directed Testbench code:</vt:lpstr>
      <vt:lpstr>Directed Testbench code:</vt:lpstr>
      <vt:lpstr>Directed Testbench analysis:</vt:lpstr>
      <vt:lpstr>Directed Testbench analysis:</vt:lpstr>
      <vt:lpstr>Directed Testbench analysis: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Layered Verification: 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 :</vt:lpstr>
      <vt:lpstr>Synthesis Optimization: (Final)</vt:lpstr>
      <vt:lpstr>Synthesis Optimization: (Final)</vt:lpstr>
      <vt:lpstr>Synthesis Optimization: (Final)</vt:lpstr>
      <vt:lpstr>Synthesis Optimization: (Final – high effort) </vt:lpstr>
      <vt:lpstr>PnR Optimization:</vt:lpstr>
      <vt:lpstr>PnR Optimization:</vt:lpstr>
      <vt:lpstr>PnR Optimization:</vt:lpstr>
      <vt:lpstr>PnR Optimization:</vt:lpstr>
      <vt:lpstr>PnR Optimization:</vt:lpstr>
      <vt:lpstr>PnR Optimization:</vt:lpstr>
      <vt:lpstr>PnR Optimization:[v-02]</vt:lpstr>
      <vt:lpstr>PnR Optimization:[v-02]</vt:lpstr>
      <vt:lpstr>PnR Optimization:[v-02]</vt:lpstr>
      <vt:lpstr>PnR Optimization:[v-05]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Sajid Muhaimin Choudhury</dc:creator>
  <cp:lastModifiedBy>Aliva Sadmin Mahmud</cp:lastModifiedBy>
  <cp:revision>64</cp:revision>
  <cp:lastPrinted>2023-06-08T10:53:35Z</cp:lastPrinted>
  <dcterms:created xsi:type="dcterms:W3CDTF">2021-07-11T09:27:00Z</dcterms:created>
  <dcterms:modified xsi:type="dcterms:W3CDTF">2024-12-07T10:50:30Z</dcterms:modified>
</cp:coreProperties>
</file>